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38"/>
  </p:notesMasterIdLst>
  <p:sldIdLst>
    <p:sldId id="298" r:id="rId11"/>
    <p:sldId id="272" r:id="rId12"/>
    <p:sldId id="301" r:id="rId13"/>
    <p:sldId id="265" r:id="rId14"/>
    <p:sldId id="300" r:id="rId15"/>
    <p:sldId id="267" r:id="rId16"/>
    <p:sldId id="302" r:id="rId17"/>
    <p:sldId id="303" r:id="rId18"/>
    <p:sldId id="887" r:id="rId19"/>
    <p:sldId id="946" r:id="rId20"/>
    <p:sldId id="304" r:id="rId21"/>
    <p:sldId id="307" r:id="rId22"/>
    <p:sldId id="308" r:id="rId23"/>
    <p:sldId id="305" r:id="rId24"/>
    <p:sldId id="310" r:id="rId25"/>
    <p:sldId id="309" r:id="rId26"/>
    <p:sldId id="311" r:id="rId27"/>
    <p:sldId id="306" r:id="rId28"/>
    <p:sldId id="312" r:id="rId29"/>
    <p:sldId id="313" r:id="rId30"/>
    <p:sldId id="314" r:id="rId31"/>
    <p:sldId id="315" r:id="rId32"/>
    <p:sldId id="316" r:id="rId33"/>
    <p:sldId id="318" r:id="rId34"/>
    <p:sldId id="320" r:id="rId35"/>
    <p:sldId id="417" r:id="rId36"/>
    <p:sldId id="886" r:id="rId3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9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FBD77-1737-4A44-816C-4DC326447AB2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6CE0-A339-45A0-8D55-A226763028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741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646A4-EB53-4822-A854-49A024FC1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DCED14-862A-4A36-9BAF-004FAF3FF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3E28CE-E918-4FBC-82D8-BBFA77A3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14B8B-C157-42E2-9329-6B095F2C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439DB4-6C7E-40C1-BA85-2EA4D97F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078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1906F-1205-4F8B-AEDD-0D78E81A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89078C-7445-4CA0-BBEB-868F7332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B75F92-060D-4986-9CE0-79CDF5A4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704969-CE5E-484B-923E-123E1AB2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C5ED27-2A00-41E8-9C93-27A755A8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65214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009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8BCC-A6D0-AA43-858F-56694DBEF71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84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85E7-A40C-6D48-AE5C-6EDB5634D8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2279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4FD06-F29D-3445-A3B4-4A4478A65AD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7548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5FF3-2964-3245-B2E3-6FB21A0E2C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1106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BDF4-0C0B-E04C-806F-130B5C388CE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528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E4BF4-90E2-CD47-B133-91CD7F7D84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4156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2552B-0A54-AA45-8294-46900D1A11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7554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F890-86FB-424D-B24B-F5A1B41947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3115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04B18-BB8B-844F-8CFD-F2E4EB481F6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8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6B0A69-04C8-425A-8075-8524E6CF5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ACB106-3D87-4989-AD93-3C744B12E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A7A496-A126-4138-B0DA-E7A14159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F44C4C-0806-45C6-9F3C-BF735E66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501790-E269-4384-B8B1-2ECA62A3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16154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19A0D-C923-A44E-BBF4-02BCE213F25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6487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B35B-24E9-1C48-91BB-3BBBAF4D11C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80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97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AUVA_ppt-Vorlage-1_100310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5884" y="3101975"/>
            <a:ext cx="6400800" cy="647700"/>
          </a:xfrm>
        </p:spPr>
        <p:txBody>
          <a:bodyPr/>
          <a:lstStyle>
            <a:lvl1pPr>
              <a:defRPr sz="2550"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5884" y="3814763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874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66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266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3" y="3097213"/>
            <a:ext cx="4184649" cy="1752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59602" y="3097213"/>
            <a:ext cx="4186767" cy="1752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278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2103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8080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479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9FCAC-DB2A-447B-9B82-F2D95057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D448B1-3D82-4328-845E-4543C8BF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CDA876-D662-49C5-AFD9-CD7B3ECF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131ED9-0C7A-457E-8906-9034240E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6CAB2-326D-4F2B-A921-647A92CA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717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2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6520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044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487835" y="1395413"/>
            <a:ext cx="2658533" cy="3454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2" y="1395413"/>
            <a:ext cx="7776633" cy="3454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1485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4269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3493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8397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328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4478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153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D7BA9-F19B-4295-A54A-FE8758B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00C33B-AFC6-4FD7-8BAE-383F5F29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8BB39F-B9E6-4FC6-9D9E-18C0474C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D2EF9C-9153-4264-ACEF-D1449CCE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2E565A-ED3D-4579-9FED-33288B06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114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404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3734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915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9961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828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8BCC-A6D0-AA43-858F-56694DBEF71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246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85E7-A40C-6D48-AE5C-6EDB5634D8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385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4FD06-F29D-3445-A3B4-4A4478A65AD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176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5FF3-2964-3245-B2E3-6FB21A0E2C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801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BDF4-0C0B-E04C-806F-130B5C388CE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06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6B82C-0AA3-4979-9159-090BFCB1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8EC3A4-2515-4FBF-9E30-EB6AE7EE4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8524D5-316A-4D81-8882-9E0F00C67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8DA8EE-5FE4-405A-BC4C-A669AE73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CEFDD5-1DE5-452D-B0A2-1DC8AABD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6EE962-91DA-41BE-A165-9B0E647D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6465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E4BF4-90E2-CD47-B133-91CD7F7D84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277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2552B-0A54-AA45-8294-46900D1A11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715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F890-86FB-424D-B24B-F5A1B41947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15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04B18-BB8B-844F-8CFD-F2E4EB481F6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65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19A0D-C923-A44E-BBF4-02BCE213F25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830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B35B-24E9-1C48-91BB-3BBBAF4D11C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248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AUVA_ppt-Vorlage-1_100310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5884" y="3101975"/>
            <a:ext cx="6400800" cy="647700"/>
          </a:xfrm>
        </p:spPr>
        <p:txBody>
          <a:bodyPr/>
          <a:lstStyle>
            <a:lvl1pPr>
              <a:defRPr sz="2550"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5884" y="3814763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5265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808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8675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3" y="3097213"/>
            <a:ext cx="4184649" cy="1752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59602" y="3097213"/>
            <a:ext cx="4186767" cy="1752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796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9EB7F-D3A2-45E3-95F6-E5684E14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C7C51-10AF-4951-83A4-15859C3F1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C0620D-9A9C-403D-9AF7-9E7DF57A1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B09887-2B4A-495E-85CF-88AF8CC19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99AA3CF-A5AD-4636-B9FA-95BD28C0F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0FFC0E-D825-47B6-84BB-4BE678AC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9CB28E-5A55-45B7-A863-6A96E81F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E453CE-80CB-4466-8F64-B7CA50C5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61753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2420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8990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3777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4868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7223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551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487835" y="1395413"/>
            <a:ext cx="2658533" cy="3454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2" y="1395413"/>
            <a:ext cx="7776633" cy="3454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3212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8914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5857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9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1BAE7-FA04-4BE7-A472-891A7EFF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404CE1-C93E-42F5-AF65-E28B9F52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8E864B-CDF4-459A-8146-F6A25A40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66219B-668A-454D-ABC2-852B8F93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11316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22491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8387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9540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9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0725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773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8059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18722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8BCC-A6D0-AA43-858F-56694DBEF71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364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85E7-A40C-6D48-AE5C-6EDB5634D8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71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32FA41C-2B0C-4FB7-9707-DA894F1B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464455-C58F-4264-B087-2CBC7B99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FC9C99-9C11-477C-98D8-C61AEF13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39928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4FD06-F29D-3445-A3B4-4A4478A65AD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315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5FF3-2964-3245-B2E3-6FB21A0E2C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764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BDF4-0C0B-E04C-806F-130B5C388CE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2692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E4BF4-90E2-CD47-B133-91CD7F7D84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372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2552B-0A54-AA45-8294-46900D1A11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491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F890-86FB-424D-B24B-F5A1B41947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494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04B18-BB8B-844F-8CFD-F2E4EB481F6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5485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19A0D-C923-A44E-BBF4-02BCE213F25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1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B35B-24E9-1C48-91BB-3BBBAF4D11C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498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AUVA_ppt-Vorlage-1_100310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5884" y="3101975"/>
            <a:ext cx="6400800" cy="647700"/>
          </a:xfrm>
        </p:spPr>
        <p:txBody>
          <a:bodyPr/>
          <a:lstStyle>
            <a:lvl1pPr>
              <a:defRPr sz="2550"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5884" y="3814763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34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8FB2C-C259-4CCF-B5C5-11FE1CC7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E7CEE-569D-4F4C-9C85-945DB3CA2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B360A9-3C54-45E5-8494-C4BDA55BC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F064E6-FD99-4F41-94E0-82B43741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67CC49-BCA5-42A0-A410-25ECD48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09D9CD-CB13-415F-B1D8-F730B122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96344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243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016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3" y="3097213"/>
            <a:ext cx="4184649" cy="1752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59602" y="3097213"/>
            <a:ext cx="4186767" cy="1752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230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3522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02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08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14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04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62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487835" y="1395413"/>
            <a:ext cx="2658533" cy="3454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2" y="1395413"/>
            <a:ext cx="7776633" cy="3454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E7FEC-F504-BB47-93B9-402851DC49DB}" type="datetimeFigureOut">
              <a:rPr lang="de-DE" smtClean="0"/>
              <a:t>25.03.2021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2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A619B-58DA-43BF-92F7-C619F4FD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A7DBB7-8DD8-4619-BAE9-A76B58171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8B384C-002E-4DAB-A966-D4B0643BF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6226A5-EE0E-40A3-B0BE-9999F6DC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466A4F-8B5F-4B05-82FE-23934686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678348-C787-483A-A4FC-BDF5E715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24A25F-D98F-44AA-9EB0-9B30CC6347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18306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7003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42503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76080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72607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27523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03224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461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21558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83140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807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Himmel, Wasser enthält.&#10;&#10;Automatisch generierte Beschreibung">
            <a:extLst>
              <a:ext uri="{FF2B5EF4-FFF2-40B4-BE49-F238E27FC236}">
                <a16:creationId xmlns:a16="http://schemas.microsoft.com/office/drawing/2014/main" id="{B1679444-8437-4FA6-BCE6-9412F015AAA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900F462-3E81-4E5C-BDC0-E83BE707A4D4}"/>
              </a:ext>
            </a:extLst>
          </p:cNvPr>
          <p:cNvSpPr txBox="1"/>
          <p:nvPr userDrawn="1"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Christian Rodemund/Georg </a:t>
            </a:r>
            <a:r>
              <a:rPr lang="en-US" sz="1200" dirty="0" err="1"/>
              <a:t>Mattiassich</a:t>
            </a:r>
            <a:r>
              <a:rPr lang="en-US" sz="1200" dirty="0"/>
              <a:t>															                          www.calcaneal-fracture.com</a:t>
            </a:r>
          </a:p>
        </p:txBody>
      </p:sp>
    </p:spTree>
    <p:extLst>
      <p:ext uri="{BB962C8B-B14F-4D97-AF65-F5344CB8AC3E}">
        <p14:creationId xmlns:p14="http://schemas.microsoft.com/office/powerpoint/2010/main" val="10107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Mastertitelformat bearbeiten</a:t>
            </a:r>
            <a:endParaRPr lang="de-DE"/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72CC19C-9AAF-ED44-9B51-582F083DE19B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3079" name="Bild 6" descr="AUVA_ppt-Vorlage-1_100310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2" y="-36513"/>
            <a:ext cx="12293601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73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AF4FC"/>
            </a:gs>
            <a:gs pos="100000">
              <a:srgbClr val="9CD4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5" descr="AUVA_ppt-Vorlage-1_100310-2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2" y="1395413"/>
            <a:ext cx="619548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1" y="3097213"/>
            <a:ext cx="857461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8302" y="6477003"/>
            <a:ext cx="18859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ea typeface="+mn-ea"/>
              </a:defRPr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2" y="6477003"/>
            <a:ext cx="18753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ea typeface="+mn-ea"/>
              </a:defRPr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854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+mj-lt"/>
          <a:ea typeface="ＭＳ Ｐゴシック" charset="0"/>
          <a:cs typeface="+mj-cs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Clr>
          <a:srgbClr val="237EC6"/>
        </a:buClr>
        <a:buFont typeface="Wingdings" charset="0"/>
        <a:buChar char="n"/>
        <a:defRPr sz="1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Clr>
          <a:srgbClr val="237EC6"/>
        </a:buClr>
        <a:buFont typeface="Wingdings" charset="0"/>
        <a:buChar char="p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5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AF4FC"/>
            </a:gs>
            <a:gs pos="100000">
              <a:srgbClr val="9CD4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6" descr="AUVA_ppt-Vorlage-1_100310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2" y="-36513"/>
            <a:ext cx="12293601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5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AF4FC"/>
            </a:gs>
            <a:gs pos="100000">
              <a:srgbClr val="9CD4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Mastertitelformat bearbeiten</a:t>
            </a:r>
            <a:endParaRPr lang="de-DE"/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72CC19C-9AAF-ED44-9B51-582F083DE19B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3079" name="Bild 6" descr="AUVA_ppt-Vorlage-1_100310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2" y="-36513"/>
            <a:ext cx="12293601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20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AF4FC"/>
            </a:gs>
            <a:gs pos="100000">
              <a:srgbClr val="9CD4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5" descr="AUVA_ppt-Vorlage-1_100310-2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2" y="1395413"/>
            <a:ext cx="619548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1" y="3097213"/>
            <a:ext cx="857461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8302" y="6477003"/>
            <a:ext cx="18859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ea typeface="+mn-ea"/>
              </a:defRPr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2" y="6477003"/>
            <a:ext cx="18753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ea typeface="+mn-ea"/>
              </a:defRPr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908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+mj-lt"/>
          <a:ea typeface="ＭＳ Ｐゴシック" charset="0"/>
          <a:cs typeface="+mj-cs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Clr>
          <a:srgbClr val="237EC6"/>
        </a:buClr>
        <a:buFont typeface="Wingdings" charset="0"/>
        <a:buChar char="n"/>
        <a:defRPr sz="1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Clr>
          <a:srgbClr val="237EC6"/>
        </a:buClr>
        <a:buFont typeface="Wingdings" charset="0"/>
        <a:buChar char="p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5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AF4FC"/>
            </a:gs>
            <a:gs pos="100000">
              <a:srgbClr val="9CD4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6" descr="AUVA_ppt-Vorlage-1_100310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2" y="-36513"/>
            <a:ext cx="12293601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AF4FC"/>
            </a:gs>
            <a:gs pos="100000">
              <a:srgbClr val="9CD4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Mastertitelformat bearbeiten</a:t>
            </a:r>
            <a:endParaRPr lang="de-DE"/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72CC19C-9AAF-ED44-9B51-582F083DE19B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3079" name="Bild 6" descr="AUVA_ppt-Vorlage-1_100310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2" y="-36513"/>
            <a:ext cx="12293601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87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5" descr="AUVA_ppt-Vorlage-1_100310-2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2" y="1395413"/>
            <a:ext cx="619548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1" y="3097213"/>
            <a:ext cx="857461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8302" y="6477003"/>
            <a:ext cx="18859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ea typeface="+mn-ea"/>
              </a:defRPr>
            </a:lvl1pPr>
          </a:lstStyle>
          <a:p>
            <a:fld id="{C526E3DD-6FAA-4BED-A8FD-217E54AB9A3C}" type="datetimeFigureOut">
              <a:rPr lang="de-AT" smtClean="0"/>
              <a:t>25.03.2021</a:t>
            </a:fld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2" y="6477003"/>
            <a:ext cx="18753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ea typeface="+mn-ea"/>
              </a:defRPr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438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+mj-lt"/>
          <a:ea typeface="ＭＳ Ｐゴシック" charset="0"/>
          <a:cs typeface="+mj-cs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250">
          <a:solidFill>
            <a:srgbClr val="237EC6"/>
          </a:solidFill>
          <a:latin typeface="Arial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Clr>
          <a:srgbClr val="237EC6"/>
        </a:buClr>
        <a:buFont typeface="Wingdings" charset="0"/>
        <a:buChar char="n"/>
        <a:defRPr sz="1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Clr>
          <a:srgbClr val="237EC6"/>
        </a:buClr>
        <a:buFont typeface="Wingdings" charset="0"/>
        <a:buChar char="p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5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6" descr="AUVA_ppt-Vorlage-1_100310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2" y="-36513"/>
            <a:ext cx="12293601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6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.mattiassich@auva.at" TargetMode="External"/><Relationship Id="rId2" Type="http://schemas.openxmlformats.org/officeDocument/2006/relationships/hyperlink" Target="mailto:christian.rodemund@auva.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caneal&#8211;fracture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AFB1F4-2B7C-4E1C-AC7F-4CD4C3EE3C14}"/>
              </a:ext>
            </a:extLst>
          </p:cNvPr>
          <p:cNvSpPr txBox="1"/>
          <p:nvPr/>
        </p:nvSpPr>
        <p:spPr>
          <a:xfrm>
            <a:off x="2646833" y="335647"/>
            <a:ext cx="65582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/>
              <a:t>Case report </a:t>
            </a:r>
            <a:r>
              <a:rPr lang="de-DE" sz="2800" dirty="0" err="1"/>
              <a:t>showing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importance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extension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reduction</a:t>
            </a:r>
            <a:r>
              <a:rPr lang="de-DE" sz="2800" dirty="0"/>
              <a:t> </a:t>
            </a:r>
            <a:endParaRPr lang="de-AT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880F51-76FD-4A3C-AA88-9382DFF02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2" r="16146"/>
          <a:stretch/>
        </p:blipFill>
        <p:spPr>
          <a:xfrm>
            <a:off x="2214062" y="1177032"/>
            <a:ext cx="7763876" cy="568096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6B5D382-EAB4-474E-876F-7ECAC55C606E}"/>
              </a:ext>
            </a:extLst>
          </p:cNvPr>
          <p:cNvSpPr txBox="1"/>
          <p:nvPr/>
        </p:nvSpPr>
        <p:spPr>
          <a:xfrm>
            <a:off x="221412" y="1447459"/>
            <a:ext cx="249941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400" dirty="0" err="1"/>
              <a:t>fracture</a:t>
            </a:r>
            <a:r>
              <a:rPr lang="de-DE" sz="2400" dirty="0"/>
              <a:t> </a:t>
            </a:r>
            <a:r>
              <a:rPr lang="de-DE" sz="2400" dirty="0" err="1"/>
              <a:t>situation</a:t>
            </a:r>
            <a:endParaRPr lang="de-DE" sz="2400" dirty="0"/>
          </a:p>
          <a:p>
            <a:pPr algn="ctr"/>
            <a:r>
              <a:rPr lang="de-DE" dirty="0"/>
              <a:t>Essex-</a:t>
            </a:r>
            <a:r>
              <a:rPr lang="de-DE" dirty="0" err="1"/>
              <a:t>Lopresti</a:t>
            </a:r>
            <a:endParaRPr lang="de-DE" dirty="0"/>
          </a:p>
          <a:p>
            <a:pPr algn="ctr"/>
            <a:r>
              <a:rPr lang="de-DE" dirty="0" err="1"/>
              <a:t>depression</a:t>
            </a:r>
            <a:r>
              <a:rPr lang="de-DE" dirty="0"/>
              <a:t>-type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126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3200" dirty="0" err="1">
                <a:latin typeface="Corbel" panose="020B0503020204020204" pitchFamily="34" charset="0"/>
              </a:rPr>
              <a:t>analysis</a:t>
            </a:r>
            <a:endParaRPr lang="de-AT" sz="32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DBAB4F-CEB6-4321-9FF2-16050C10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47" y="1491449"/>
            <a:ext cx="3154752" cy="49852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7339C42-85D0-498F-951B-011B9CCB0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44" y="871152"/>
            <a:ext cx="3484929" cy="239263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566B00-C45F-430D-A981-D842AE249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44" y="3682991"/>
            <a:ext cx="4077812" cy="25016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78DA00E-01CE-405F-83B4-F158A294A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91" y="1600546"/>
            <a:ext cx="3219048" cy="487619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A9A5DF1D-AC7F-408E-80DC-01EC99E68D3E}"/>
              </a:ext>
            </a:extLst>
          </p:cNvPr>
          <p:cNvSpPr/>
          <p:nvPr/>
        </p:nvSpPr>
        <p:spPr>
          <a:xfrm>
            <a:off x="10298700" y="4181383"/>
            <a:ext cx="852256" cy="10760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E48FFE7-EE67-45CF-8183-D596D7F15E1A}"/>
              </a:ext>
            </a:extLst>
          </p:cNvPr>
          <p:cNvSpPr/>
          <p:nvPr/>
        </p:nvSpPr>
        <p:spPr>
          <a:xfrm>
            <a:off x="7004483" y="4600113"/>
            <a:ext cx="852256" cy="10760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62CF2F0-4126-4FA9-A0DB-B9F7BE7CA4F9}"/>
              </a:ext>
            </a:extLst>
          </p:cNvPr>
          <p:cNvCxnSpPr>
            <a:cxnSpLocks/>
          </p:cNvCxnSpPr>
          <p:nvPr/>
        </p:nvCxnSpPr>
        <p:spPr>
          <a:xfrm>
            <a:off x="10048308" y="4305670"/>
            <a:ext cx="676520" cy="18491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7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surgeon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used</a:t>
            </a:r>
            <a:r>
              <a:rPr lang="de-DE" sz="2800" dirty="0">
                <a:latin typeface="Corbel" panose="020B0503020204020204" pitchFamily="34" charset="0"/>
              </a:rPr>
              <a:t> an </a:t>
            </a:r>
            <a:r>
              <a:rPr lang="de-DE" sz="2800" dirty="0" err="1">
                <a:latin typeface="Corbel" panose="020B0503020204020204" pitchFamily="34" charset="0"/>
              </a:rPr>
              <a:t>extension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device</a:t>
            </a:r>
            <a:endParaRPr lang="de-AT" sz="28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B964BFE-750C-49DC-B02E-16874094938D}"/>
              </a:ext>
            </a:extLst>
          </p:cNvPr>
          <p:cNvSpPr/>
          <p:nvPr/>
        </p:nvSpPr>
        <p:spPr>
          <a:xfrm>
            <a:off x="4141007" y="3545457"/>
            <a:ext cx="579198" cy="63633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F6F4698-AEC8-41C8-B6EE-AAFF02B2621E}"/>
              </a:ext>
            </a:extLst>
          </p:cNvPr>
          <p:cNvSpPr/>
          <p:nvPr/>
        </p:nvSpPr>
        <p:spPr>
          <a:xfrm>
            <a:off x="944802" y="5189511"/>
            <a:ext cx="579198" cy="598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24DB724-72EC-4C68-8CAC-AA2908810A78}"/>
              </a:ext>
            </a:extLst>
          </p:cNvPr>
          <p:cNvCxnSpPr>
            <a:cxnSpLocks/>
          </p:cNvCxnSpPr>
          <p:nvPr/>
        </p:nvCxnSpPr>
        <p:spPr>
          <a:xfrm flipH="1">
            <a:off x="4572191" y="818378"/>
            <a:ext cx="1523809" cy="2761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2E64FD5-F087-42EF-A4DB-643F6F2D74CD}"/>
              </a:ext>
            </a:extLst>
          </p:cNvPr>
          <p:cNvCxnSpPr>
            <a:cxnSpLocks/>
          </p:cNvCxnSpPr>
          <p:nvPr/>
        </p:nvCxnSpPr>
        <p:spPr>
          <a:xfrm flipH="1">
            <a:off x="1421925" y="818378"/>
            <a:ext cx="4674075" cy="4420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5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>
                <a:latin typeface="Corbel" panose="020B0503020204020204" pitchFamily="34" charset="0"/>
              </a:rPr>
              <a:t>but </a:t>
            </a:r>
            <a:r>
              <a:rPr lang="de-DE" sz="2800" dirty="0" err="1">
                <a:latin typeface="Corbel" panose="020B0503020204020204" pitchFamily="34" charset="0"/>
              </a:rPr>
              <a:t>when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you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compare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you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see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no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change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of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lenght</a:t>
            </a:r>
            <a:r>
              <a:rPr lang="de-DE" sz="2800" dirty="0">
                <a:latin typeface="Corbel" panose="020B0503020204020204" pitchFamily="34" charset="0"/>
              </a:rPr>
              <a:t>   </a:t>
            </a:r>
            <a:endParaRPr lang="de-AT" sz="28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1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>
                <a:latin typeface="Corbel" panose="020B0503020204020204" pitchFamily="34" charset="0"/>
              </a:rPr>
              <a:t>but </a:t>
            </a:r>
            <a:r>
              <a:rPr lang="de-DE" sz="2800" dirty="0" err="1">
                <a:latin typeface="Corbel" panose="020B0503020204020204" pitchFamily="34" charset="0"/>
              </a:rPr>
              <a:t>when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you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compare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you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see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Corbel" panose="020B0503020204020204" pitchFamily="34" charset="0"/>
              </a:rPr>
              <a:t>no</a:t>
            </a:r>
            <a:r>
              <a:rPr lang="de-DE" sz="2800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Corbel" panose="020B0503020204020204" pitchFamily="34" charset="0"/>
              </a:rPr>
              <a:t>change</a:t>
            </a:r>
            <a:r>
              <a:rPr lang="de-DE" sz="2800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Corbel" panose="020B0503020204020204" pitchFamily="34" charset="0"/>
              </a:rPr>
              <a:t>of</a:t>
            </a:r>
            <a:r>
              <a:rPr lang="de-DE" sz="2800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Corbel" panose="020B0503020204020204" pitchFamily="34" charset="0"/>
              </a:rPr>
              <a:t>lenght</a:t>
            </a:r>
            <a:r>
              <a:rPr lang="de-DE" sz="2800" dirty="0">
                <a:solidFill>
                  <a:srgbClr val="FF0000"/>
                </a:solidFill>
                <a:latin typeface="Corbel" panose="020B0503020204020204" pitchFamily="34" charset="0"/>
              </a:rPr>
              <a:t>   </a:t>
            </a:r>
            <a:endParaRPr lang="de-AT" sz="28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F03CA5D-B71D-4AAA-87AE-55AC4EB06405}"/>
              </a:ext>
            </a:extLst>
          </p:cNvPr>
          <p:cNvCxnSpPr>
            <a:cxnSpLocks/>
          </p:cNvCxnSpPr>
          <p:nvPr/>
        </p:nvCxnSpPr>
        <p:spPr>
          <a:xfrm>
            <a:off x="595551" y="4530282"/>
            <a:ext cx="412634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AE0E280-1015-49DF-A7A8-DBE99B9D83DE}"/>
              </a:ext>
            </a:extLst>
          </p:cNvPr>
          <p:cNvCxnSpPr>
            <a:cxnSpLocks/>
          </p:cNvCxnSpPr>
          <p:nvPr/>
        </p:nvCxnSpPr>
        <p:spPr>
          <a:xfrm>
            <a:off x="384001" y="5290279"/>
            <a:ext cx="3851569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A6C5CF9-AFFE-4092-9CF6-5B656CF793F8}"/>
              </a:ext>
            </a:extLst>
          </p:cNvPr>
          <p:cNvCxnSpPr>
            <a:cxnSpLocks/>
          </p:cNvCxnSpPr>
          <p:nvPr/>
        </p:nvCxnSpPr>
        <p:spPr>
          <a:xfrm>
            <a:off x="6441385" y="4418139"/>
            <a:ext cx="412634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84B1819-EDF1-444B-ADB0-F6F47323D440}"/>
              </a:ext>
            </a:extLst>
          </p:cNvPr>
          <p:cNvCxnSpPr>
            <a:cxnSpLocks/>
          </p:cNvCxnSpPr>
          <p:nvPr/>
        </p:nvCxnSpPr>
        <p:spPr>
          <a:xfrm>
            <a:off x="6229835" y="5290279"/>
            <a:ext cx="3802686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2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 err="1">
                <a:latin typeface="Corbel" panose="020B0503020204020204" pitchFamily="34" charset="0"/>
              </a:rPr>
              <a:t>as</a:t>
            </a:r>
            <a:r>
              <a:rPr lang="de-DE" sz="2800" dirty="0">
                <a:latin typeface="Corbel" panose="020B0503020204020204" pitchFamily="34" charset="0"/>
              </a:rPr>
              <a:t> a </a:t>
            </a:r>
            <a:r>
              <a:rPr lang="de-DE" sz="2800" dirty="0" err="1">
                <a:latin typeface="Corbel" panose="020B0503020204020204" pitchFamily="34" charset="0"/>
              </a:rPr>
              <a:t>consequence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there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is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no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space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for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lateral </a:t>
            </a:r>
            <a:r>
              <a:rPr lang="de-DE" sz="2800" dirty="0" err="1">
                <a:latin typeface="Corbel" panose="020B0503020204020204" pitchFamily="34" charset="0"/>
              </a:rPr>
              <a:t>joint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fragment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endParaRPr lang="de-AT" sz="28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7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 err="1">
                <a:latin typeface="Corbel" panose="020B0503020204020204" pitchFamily="34" charset="0"/>
              </a:rPr>
              <a:t>as</a:t>
            </a:r>
            <a:r>
              <a:rPr lang="de-DE" sz="2800" dirty="0">
                <a:latin typeface="Corbel" panose="020B0503020204020204" pitchFamily="34" charset="0"/>
              </a:rPr>
              <a:t> a </a:t>
            </a:r>
            <a:r>
              <a:rPr lang="de-DE" sz="2800" dirty="0" err="1">
                <a:latin typeface="Corbel" panose="020B0503020204020204" pitchFamily="34" charset="0"/>
              </a:rPr>
              <a:t>consequence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there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is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Corbel" panose="020B0503020204020204" pitchFamily="34" charset="0"/>
              </a:rPr>
              <a:t>no</a:t>
            </a:r>
            <a:r>
              <a:rPr lang="de-DE" sz="2800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Corbel" panose="020B0503020204020204" pitchFamily="34" charset="0"/>
              </a:rPr>
              <a:t>space</a:t>
            </a:r>
            <a:r>
              <a:rPr lang="de-DE" sz="2800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for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lateral </a:t>
            </a:r>
            <a:r>
              <a:rPr lang="de-DE" sz="2800" dirty="0" err="1">
                <a:latin typeface="Corbel" panose="020B0503020204020204" pitchFamily="34" charset="0"/>
              </a:rPr>
              <a:t>joint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fragment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endParaRPr lang="de-AT" sz="28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E8ED938-1B8B-49F3-8F32-C11D5A7B4635}"/>
              </a:ext>
            </a:extLst>
          </p:cNvPr>
          <p:cNvCxnSpPr>
            <a:cxnSpLocks/>
          </p:cNvCxnSpPr>
          <p:nvPr/>
        </p:nvCxnSpPr>
        <p:spPr>
          <a:xfrm flipH="1">
            <a:off x="2201601" y="750498"/>
            <a:ext cx="3776506" cy="3347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E4F43F3-6F2A-437A-AC7C-E57CFB084E2A}"/>
              </a:ext>
            </a:extLst>
          </p:cNvPr>
          <p:cNvCxnSpPr>
            <a:cxnSpLocks/>
          </p:cNvCxnSpPr>
          <p:nvPr/>
        </p:nvCxnSpPr>
        <p:spPr>
          <a:xfrm>
            <a:off x="5978107" y="750498"/>
            <a:ext cx="2294625" cy="3502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55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 err="1">
                <a:latin typeface="Corbel" panose="020B0503020204020204" pitchFamily="34" charset="0"/>
              </a:rPr>
              <a:t>anatomical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reduction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is</a:t>
            </a:r>
            <a:r>
              <a:rPr lang="de-DE" sz="2800" dirty="0">
                <a:latin typeface="Corbel" panose="020B0503020204020204" pitchFamily="34" charset="0"/>
              </a:rPr>
              <a:t> not possible</a:t>
            </a:r>
            <a:endParaRPr lang="de-AT" sz="28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98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 err="1">
                <a:latin typeface="Corbel" panose="020B0503020204020204" pitchFamily="34" charset="0"/>
              </a:rPr>
              <a:t>anatomical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reduction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is</a:t>
            </a:r>
            <a:r>
              <a:rPr lang="de-DE" sz="2800" dirty="0">
                <a:latin typeface="Corbel" panose="020B0503020204020204" pitchFamily="34" charset="0"/>
              </a:rPr>
              <a:t> not possible</a:t>
            </a:r>
            <a:endParaRPr lang="de-AT" sz="28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369131E-EF40-4BC3-9AFF-D6C745766CFC}"/>
              </a:ext>
            </a:extLst>
          </p:cNvPr>
          <p:cNvCxnSpPr>
            <a:cxnSpLocks/>
          </p:cNvCxnSpPr>
          <p:nvPr/>
        </p:nvCxnSpPr>
        <p:spPr>
          <a:xfrm flipH="1">
            <a:off x="3204389" y="733245"/>
            <a:ext cx="2652947" cy="3060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5D8967CD-958A-4301-85D9-964B25E65F30}"/>
              </a:ext>
            </a:extLst>
          </p:cNvPr>
          <p:cNvSpPr/>
          <p:nvPr/>
        </p:nvSpPr>
        <p:spPr>
          <a:xfrm>
            <a:off x="2471886" y="3753531"/>
            <a:ext cx="996042" cy="993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F622D6A-11A7-470E-9A89-0E25B0EBC20D}"/>
              </a:ext>
            </a:extLst>
          </p:cNvPr>
          <p:cNvSpPr/>
          <p:nvPr/>
        </p:nvSpPr>
        <p:spPr>
          <a:xfrm>
            <a:off x="8373914" y="3913400"/>
            <a:ext cx="828441" cy="869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792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0" y="232288"/>
            <a:ext cx="12192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>
                <a:latin typeface="Corbel" panose="020B0503020204020204" pitchFamily="34" charset="0"/>
              </a:rPr>
              <a:t>he </a:t>
            </a:r>
            <a:r>
              <a:rPr lang="de-DE" sz="2800" dirty="0" err="1">
                <a:latin typeface="Corbel" panose="020B0503020204020204" pitchFamily="34" charset="0"/>
              </a:rPr>
              <a:t>saw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it</a:t>
            </a:r>
            <a:r>
              <a:rPr lang="de-DE" sz="2800" dirty="0">
                <a:latin typeface="Corbel" panose="020B0503020204020204" pitchFamily="34" charset="0"/>
              </a:rPr>
              <a:t> on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X-</a:t>
            </a:r>
            <a:r>
              <a:rPr lang="de-DE" sz="2800" dirty="0" err="1">
                <a:latin typeface="Corbel" panose="020B0503020204020204" pitchFamily="34" charset="0"/>
              </a:rPr>
              <a:t>ray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views</a:t>
            </a:r>
            <a:r>
              <a:rPr lang="de-DE" sz="2800" dirty="0">
                <a:latin typeface="Corbel" panose="020B0503020204020204" pitchFamily="34" charset="0"/>
              </a:rPr>
              <a:t> and </a:t>
            </a:r>
            <a:r>
              <a:rPr lang="de-DE" sz="2800" dirty="0" err="1">
                <a:latin typeface="Corbel" panose="020B0503020204020204" pitchFamily="34" charset="0"/>
              </a:rPr>
              <a:t>tried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it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with</a:t>
            </a:r>
            <a:r>
              <a:rPr lang="de-DE" sz="2800" dirty="0">
                <a:latin typeface="Corbel" panose="020B0503020204020204" pitchFamily="34" charset="0"/>
              </a:rPr>
              <a:t> a </a:t>
            </a:r>
            <a:r>
              <a:rPr lang="de-DE" sz="2800" dirty="0" err="1">
                <a:latin typeface="Corbel" panose="020B0503020204020204" pitchFamily="34" charset="0"/>
              </a:rPr>
              <a:t>raspatory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from</a:t>
            </a:r>
            <a:r>
              <a:rPr lang="de-DE" sz="2800" dirty="0">
                <a:latin typeface="Corbel" panose="020B0503020204020204" pitchFamily="34" charset="0"/>
              </a:rPr>
              <a:t> lateral</a:t>
            </a:r>
            <a:endParaRPr lang="de-AT" sz="28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3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AD666E-15C4-4520-ABB1-0A4C9F8B2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" y="1488177"/>
            <a:ext cx="5733799" cy="52055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F454F54-BC64-43FF-B0A6-27ED34F357F1}"/>
              </a:ext>
            </a:extLst>
          </p:cNvPr>
          <p:cNvSpPr txBox="1"/>
          <p:nvPr/>
        </p:nvSpPr>
        <p:spPr>
          <a:xfrm>
            <a:off x="0" y="232288"/>
            <a:ext cx="12192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>
                <a:latin typeface="Corbel" panose="020B0503020204020204" pitchFamily="34" charset="0"/>
              </a:rPr>
              <a:t>he </a:t>
            </a:r>
            <a:r>
              <a:rPr lang="de-DE" sz="2800" dirty="0" err="1">
                <a:latin typeface="Corbel" panose="020B0503020204020204" pitchFamily="34" charset="0"/>
              </a:rPr>
              <a:t>saw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it</a:t>
            </a:r>
            <a:r>
              <a:rPr lang="de-DE" sz="2800" dirty="0">
                <a:latin typeface="Corbel" panose="020B0503020204020204" pitchFamily="34" charset="0"/>
              </a:rPr>
              <a:t> on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X-</a:t>
            </a:r>
            <a:r>
              <a:rPr lang="de-DE" sz="2800" dirty="0" err="1">
                <a:latin typeface="Corbel" panose="020B0503020204020204" pitchFamily="34" charset="0"/>
              </a:rPr>
              <a:t>ray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views</a:t>
            </a:r>
            <a:r>
              <a:rPr lang="de-DE" sz="2800" dirty="0">
                <a:latin typeface="Corbel" panose="020B0503020204020204" pitchFamily="34" charset="0"/>
              </a:rPr>
              <a:t> and </a:t>
            </a:r>
            <a:r>
              <a:rPr lang="de-DE" sz="2800" dirty="0" err="1">
                <a:latin typeface="Corbel" panose="020B0503020204020204" pitchFamily="34" charset="0"/>
              </a:rPr>
              <a:t>tried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it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with</a:t>
            </a:r>
            <a:r>
              <a:rPr lang="de-DE" sz="2800" dirty="0">
                <a:latin typeface="Corbel" panose="020B0503020204020204" pitchFamily="34" charset="0"/>
              </a:rPr>
              <a:t> a </a:t>
            </a:r>
            <a:r>
              <a:rPr lang="de-DE" sz="2800" dirty="0" err="1">
                <a:latin typeface="Corbel" panose="020B0503020204020204" pitchFamily="34" charset="0"/>
              </a:rPr>
              <a:t>raspatory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from</a:t>
            </a:r>
            <a:r>
              <a:rPr lang="de-DE" sz="2800" dirty="0">
                <a:latin typeface="Corbel" panose="020B0503020204020204" pitchFamily="34" charset="0"/>
              </a:rPr>
              <a:t> lateral</a:t>
            </a:r>
            <a:endParaRPr lang="de-AT" sz="2800" dirty="0">
              <a:latin typeface="Corbel" panose="020B0503020204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008E5CC-58C0-45D9-AC01-B0632819B481}"/>
              </a:ext>
            </a:extLst>
          </p:cNvPr>
          <p:cNvSpPr/>
          <p:nvPr/>
        </p:nvSpPr>
        <p:spPr>
          <a:xfrm>
            <a:off x="1682476" y="3766684"/>
            <a:ext cx="2046514" cy="1957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A2EFE30-6774-46F1-BF88-9C36D5A5B7C1}"/>
              </a:ext>
            </a:extLst>
          </p:cNvPr>
          <p:cNvCxnSpPr>
            <a:cxnSpLocks/>
          </p:cNvCxnSpPr>
          <p:nvPr/>
        </p:nvCxnSpPr>
        <p:spPr>
          <a:xfrm flipH="1">
            <a:off x="3304711" y="818378"/>
            <a:ext cx="2647515" cy="3113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5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89B3908-11FE-4776-9AB7-C6F3A1D24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t="10005" r="1295" b="2526"/>
          <a:stretch/>
        </p:blipFill>
        <p:spPr>
          <a:xfrm>
            <a:off x="2210053" y="546859"/>
            <a:ext cx="7771894" cy="631114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BDF71CD-20B3-46A1-B806-7D4FF8795988}"/>
              </a:ext>
            </a:extLst>
          </p:cNvPr>
          <p:cNvSpPr txBox="1"/>
          <p:nvPr/>
        </p:nvSpPr>
        <p:spPr>
          <a:xfrm>
            <a:off x="2646833" y="335647"/>
            <a:ext cx="65582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/>
              <a:t>Case report </a:t>
            </a:r>
            <a:r>
              <a:rPr lang="de-DE" sz="2800" dirty="0" err="1"/>
              <a:t>showing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importance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extension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reduction</a:t>
            </a:r>
            <a:r>
              <a:rPr lang="de-DE" sz="2800" dirty="0"/>
              <a:t> </a:t>
            </a:r>
            <a:endParaRPr lang="de-AT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6F2A0BC-3978-4658-9803-551712A0B398}"/>
              </a:ext>
            </a:extLst>
          </p:cNvPr>
          <p:cNvSpPr txBox="1"/>
          <p:nvPr/>
        </p:nvSpPr>
        <p:spPr>
          <a:xfrm>
            <a:off x="221412" y="1447459"/>
            <a:ext cx="249941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400" dirty="0" err="1"/>
              <a:t>fracture</a:t>
            </a:r>
            <a:r>
              <a:rPr lang="de-DE" sz="2400" dirty="0"/>
              <a:t> </a:t>
            </a:r>
            <a:r>
              <a:rPr lang="de-DE" sz="2400" dirty="0" err="1"/>
              <a:t>situation</a:t>
            </a:r>
            <a:endParaRPr lang="de-DE" sz="2400" dirty="0"/>
          </a:p>
          <a:p>
            <a:pPr algn="ctr"/>
            <a:r>
              <a:rPr lang="de-DE" dirty="0"/>
              <a:t>Essex-</a:t>
            </a:r>
            <a:r>
              <a:rPr lang="de-DE" dirty="0" err="1"/>
              <a:t>Lopresti</a:t>
            </a:r>
            <a:endParaRPr lang="de-DE" dirty="0"/>
          </a:p>
          <a:p>
            <a:pPr algn="ctr"/>
            <a:r>
              <a:rPr lang="de-DE" dirty="0" err="1"/>
              <a:t>depression</a:t>
            </a:r>
            <a:r>
              <a:rPr lang="de-DE" dirty="0"/>
              <a:t>-type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400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AD666E-15C4-4520-ABB1-0A4C9F8B2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" y="1488177"/>
            <a:ext cx="5733799" cy="52055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F454F54-BC64-43FF-B0A6-27ED34F357F1}"/>
              </a:ext>
            </a:extLst>
          </p:cNvPr>
          <p:cNvSpPr txBox="1"/>
          <p:nvPr/>
        </p:nvSpPr>
        <p:spPr>
          <a:xfrm>
            <a:off x="0" y="232288"/>
            <a:ext cx="12192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Corbel" panose="020B0503020204020204" pitchFamily="34" charset="0"/>
              </a:rPr>
              <a:t>but some </a:t>
            </a:r>
            <a:r>
              <a:rPr lang="en-US" sz="2800" u="sng" dirty="0">
                <a:latin typeface="Corbel" panose="020B0503020204020204" pitchFamily="34" charset="0"/>
              </a:rPr>
              <a:t>destruction</a:t>
            </a:r>
            <a:endParaRPr lang="de-AT" sz="2800" u="sng" dirty="0">
              <a:latin typeface="Corbel" panose="020B0503020204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008E5CC-58C0-45D9-AC01-B0632819B481}"/>
              </a:ext>
            </a:extLst>
          </p:cNvPr>
          <p:cNvSpPr/>
          <p:nvPr/>
        </p:nvSpPr>
        <p:spPr>
          <a:xfrm>
            <a:off x="1682476" y="3766684"/>
            <a:ext cx="2046514" cy="1957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A2EFE30-6774-46F1-BF88-9C36D5A5B7C1}"/>
              </a:ext>
            </a:extLst>
          </p:cNvPr>
          <p:cNvCxnSpPr>
            <a:cxnSpLocks/>
          </p:cNvCxnSpPr>
          <p:nvPr/>
        </p:nvCxnSpPr>
        <p:spPr>
          <a:xfrm flipH="1">
            <a:off x="3304711" y="818378"/>
            <a:ext cx="2647515" cy="3113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250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AD666E-15C4-4520-ABB1-0A4C9F8B2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" y="1488177"/>
            <a:ext cx="5733799" cy="52055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F454F54-BC64-43FF-B0A6-27ED34F357F1}"/>
              </a:ext>
            </a:extLst>
          </p:cNvPr>
          <p:cNvSpPr txBox="1"/>
          <p:nvPr/>
        </p:nvSpPr>
        <p:spPr>
          <a:xfrm>
            <a:off x="0" y="232288"/>
            <a:ext cx="12192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 err="1">
                <a:latin typeface="Corbel" panose="020B0503020204020204" pitchFamily="34" charset="0"/>
              </a:rPr>
              <a:t>for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same </a:t>
            </a:r>
            <a:r>
              <a:rPr lang="de-DE" sz="2800" dirty="0" err="1">
                <a:latin typeface="Corbel" panose="020B0503020204020204" pitchFamily="34" charset="0"/>
              </a:rPr>
              <a:t>reason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reduction</a:t>
            </a:r>
            <a:r>
              <a:rPr lang="de-DE" sz="2800" dirty="0">
                <a:latin typeface="Corbel" panose="020B0503020204020204" pitchFamily="34" charset="0"/>
              </a:rPr>
              <a:t> and </a:t>
            </a:r>
            <a:r>
              <a:rPr lang="de-DE" sz="2800" dirty="0" err="1">
                <a:latin typeface="Corbel" panose="020B0503020204020204" pitchFamily="34" charset="0"/>
              </a:rPr>
              <a:t>fixation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of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anterior </a:t>
            </a:r>
            <a:r>
              <a:rPr lang="de-DE" sz="2800" dirty="0" err="1">
                <a:latin typeface="Corbel" panose="020B0503020204020204" pitchFamily="34" charset="0"/>
              </a:rPr>
              <a:t>part</a:t>
            </a:r>
            <a:endParaRPr lang="de-DE" sz="2800" dirty="0">
              <a:latin typeface="Corbel" panose="020B0503020204020204" pitchFamily="34" charset="0"/>
            </a:endParaRPr>
          </a:p>
          <a:p>
            <a:pPr algn="ctr"/>
            <a:r>
              <a:rPr lang="de-DE" sz="2800" dirty="0">
                <a:latin typeface="Corbel" panose="020B0503020204020204" pitchFamily="34" charset="0"/>
              </a:rPr>
              <a:t>was not </a:t>
            </a:r>
            <a:r>
              <a:rPr lang="de-DE" sz="2800" dirty="0" err="1">
                <a:latin typeface="Corbel" panose="020B0503020204020204" pitchFamily="34" charset="0"/>
              </a:rPr>
              <a:t>succesful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endParaRPr lang="de-AT" sz="2800" dirty="0">
              <a:latin typeface="Corbel" panose="020B0503020204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008E5CC-58C0-45D9-AC01-B0632819B481}"/>
              </a:ext>
            </a:extLst>
          </p:cNvPr>
          <p:cNvSpPr/>
          <p:nvPr/>
        </p:nvSpPr>
        <p:spPr>
          <a:xfrm>
            <a:off x="2581835" y="3622843"/>
            <a:ext cx="2342972" cy="2416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A2EFE30-6774-46F1-BF88-9C36D5A5B7C1}"/>
              </a:ext>
            </a:extLst>
          </p:cNvPr>
          <p:cNvCxnSpPr>
            <a:cxnSpLocks/>
          </p:cNvCxnSpPr>
          <p:nvPr/>
        </p:nvCxnSpPr>
        <p:spPr>
          <a:xfrm flipH="1">
            <a:off x="4339087" y="1049210"/>
            <a:ext cx="1595887" cy="2694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65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81D9C2-36E0-42EF-8E46-61FB25C1A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1486800"/>
            <a:ext cx="5763428" cy="523238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454F54-BC64-43FF-B0A6-27ED34F357F1}"/>
              </a:ext>
            </a:extLst>
          </p:cNvPr>
          <p:cNvSpPr txBox="1"/>
          <p:nvPr/>
        </p:nvSpPr>
        <p:spPr>
          <a:xfrm>
            <a:off x="0" y="232288"/>
            <a:ext cx="12192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>
                <a:latin typeface="Corbel" panose="020B0503020204020204" pitchFamily="34" charset="0"/>
              </a:rPr>
              <a:t>and </a:t>
            </a:r>
            <a:r>
              <a:rPr lang="de-DE" sz="2800" dirty="0" err="1">
                <a:latin typeface="Corbel" panose="020B0503020204020204" pitchFamily="34" charset="0"/>
              </a:rPr>
              <a:t>by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trying</a:t>
            </a:r>
            <a:r>
              <a:rPr lang="de-DE" sz="2800" dirty="0">
                <a:latin typeface="Corbel" panose="020B0503020204020204" pitchFamily="34" charset="0"/>
              </a:rPr>
              <a:t> he </a:t>
            </a:r>
            <a:r>
              <a:rPr lang="de-DE" sz="2800" dirty="0" err="1">
                <a:latin typeface="Corbel" panose="020B0503020204020204" pitchFamily="34" charset="0"/>
              </a:rPr>
              <a:t>broke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lateral wall</a:t>
            </a:r>
            <a:endParaRPr lang="de-AT" sz="2800" dirty="0">
              <a:latin typeface="Corbel" panose="020B0503020204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A2EFE30-6774-46F1-BF88-9C36D5A5B7C1}"/>
              </a:ext>
            </a:extLst>
          </p:cNvPr>
          <p:cNvCxnSpPr>
            <a:cxnSpLocks/>
          </p:cNvCxnSpPr>
          <p:nvPr/>
        </p:nvCxnSpPr>
        <p:spPr>
          <a:xfrm flipH="1">
            <a:off x="4339087" y="1049210"/>
            <a:ext cx="1595887" cy="2694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BAEEABF6-0556-480C-BF3A-14A4D08556E1}"/>
              </a:ext>
            </a:extLst>
          </p:cNvPr>
          <p:cNvSpPr/>
          <p:nvPr/>
        </p:nvSpPr>
        <p:spPr>
          <a:xfrm>
            <a:off x="2581835" y="3622843"/>
            <a:ext cx="2342972" cy="2416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187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81D9C2-36E0-42EF-8E46-61FB25C1A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1486800"/>
            <a:ext cx="5763428" cy="523238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454F54-BC64-43FF-B0A6-27ED34F357F1}"/>
              </a:ext>
            </a:extLst>
          </p:cNvPr>
          <p:cNvSpPr txBox="1"/>
          <p:nvPr/>
        </p:nvSpPr>
        <p:spPr>
          <a:xfrm>
            <a:off x="0" y="232288"/>
            <a:ext cx="12192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>
                <a:latin typeface="Corbel" panose="020B0503020204020204" pitchFamily="34" charset="0"/>
              </a:rPr>
              <a:t>and </a:t>
            </a:r>
            <a:r>
              <a:rPr lang="de-DE" sz="2800" dirty="0" err="1">
                <a:latin typeface="Corbel" panose="020B0503020204020204" pitchFamily="34" charset="0"/>
              </a:rPr>
              <a:t>by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trying</a:t>
            </a:r>
            <a:r>
              <a:rPr lang="de-DE" sz="2800" dirty="0">
                <a:latin typeface="Corbel" panose="020B0503020204020204" pitchFamily="34" charset="0"/>
              </a:rPr>
              <a:t> he </a:t>
            </a:r>
            <a:r>
              <a:rPr lang="de-DE" sz="2800" dirty="0" err="1">
                <a:latin typeface="Corbel" panose="020B0503020204020204" pitchFamily="34" charset="0"/>
              </a:rPr>
              <a:t>broke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lateral wall</a:t>
            </a:r>
            <a:endParaRPr lang="de-AT" sz="2800" dirty="0">
              <a:latin typeface="Corbel" panose="020B0503020204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A2EFE30-6774-46F1-BF88-9C36D5A5B7C1}"/>
              </a:ext>
            </a:extLst>
          </p:cNvPr>
          <p:cNvCxnSpPr>
            <a:cxnSpLocks/>
          </p:cNvCxnSpPr>
          <p:nvPr/>
        </p:nvCxnSpPr>
        <p:spPr>
          <a:xfrm flipH="1">
            <a:off x="4339087" y="1049210"/>
            <a:ext cx="1595887" cy="2694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BAEEABF6-0556-480C-BF3A-14A4D08556E1}"/>
              </a:ext>
            </a:extLst>
          </p:cNvPr>
          <p:cNvSpPr/>
          <p:nvPr/>
        </p:nvSpPr>
        <p:spPr>
          <a:xfrm>
            <a:off x="2581835" y="3622843"/>
            <a:ext cx="2342972" cy="2416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375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81D9C2-36E0-42EF-8E46-61FB25C1A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1486800"/>
            <a:ext cx="5763428" cy="523238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454F54-BC64-43FF-B0A6-27ED34F357F1}"/>
              </a:ext>
            </a:extLst>
          </p:cNvPr>
          <p:cNvSpPr txBox="1"/>
          <p:nvPr/>
        </p:nvSpPr>
        <p:spPr>
          <a:xfrm>
            <a:off x="0" y="232288"/>
            <a:ext cx="12192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position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of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screws</a:t>
            </a:r>
            <a:r>
              <a:rPr lang="de-DE" sz="2800" dirty="0">
                <a:latin typeface="Corbel" panose="020B0503020204020204" pitchFamily="34" charset="0"/>
              </a:rPr>
              <a:t> - </a:t>
            </a:r>
            <a:r>
              <a:rPr lang="de-DE" sz="2800" dirty="0" err="1">
                <a:latin typeface="Corbel" panose="020B0503020204020204" pitchFamily="34" charset="0"/>
              </a:rPr>
              <a:t>especially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the</a:t>
            </a:r>
            <a:r>
              <a:rPr lang="de-DE" sz="2800" dirty="0">
                <a:latin typeface="Corbel" panose="020B0503020204020204" pitchFamily="34" charset="0"/>
              </a:rPr>
              <a:t> Sustentaculumscrew</a:t>
            </a:r>
          </a:p>
          <a:p>
            <a:pPr algn="ctr"/>
            <a:r>
              <a:rPr lang="de-DE" sz="2800" dirty="0" err="1">
                <a:latin typeface="Corbel" panose="020B0503020204020204" pitchFamily="34" charset="0"/>
              </a:rPr>
              <a:t>is</a:t>
            </a:r>
            <a:r>
              <a:rPr lang="de-DE" sz="2800" dirty="0">
                <a:latin typeface="Corbel" panose="020B0503020204020204" pitchFamily="34" charset="0"/>
              </a:rPr>
              <a:t> not </a:t>
            </a:r>
            <a:r>
              <a:rPr lang="de-DE" sz="2800" dirty="0" err="1">
                <a:latin typeface="Corbel" panose="020B0503020204020204" pitchFamily="34" charset="0"/>
              </a:rPr>
              <a:t>good</a:t>
            </a:r>
            <a:endParaRPr lang="de-AT" sz="2800" dirty="0">
              <a:latin typeface="Corbel" panose="020B0503020204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A2EFE30-6774-46F1-BF88-9C36D5A5B7C1}"/>
              </a:ext>
            </a:extLst>
          </p:cNvPr>
          <p:cNvCxnSpPr>
            <a:cxnSpLocks/>
            <a:endCxn id="14" idx="7"/>
          </p:cNvCxnSpPr>
          <p:nvPr/>
        </p:nvCxnSpPr>
        <p:spPr>
          <a:xfrm flipH="1">
            <a:off x="3184758" y="1280043"/>
            <a:ext cx="2810777" cy="27045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BAEEABF6-0556-480C-BF3A-14A4D08556E1}"/>
              </a:ext>
            </a:extLst>
          </p:cNvPr>
          <p:cNvSpPr/>
          <p:nvPr/>
        </p:nvSpPr>
        <p:spPr>
          <a:xfrm>
            <a:off x="2385334" y="3843117"/>
            <a:ext cx="936584" cy="966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200BBB-8450-4365-B270-3D8ABA4D8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6" t="14118" r="2978" b="20274"/>
          <a:stretch/>
        </p:blipFill>
        <p:spPr>
          <a:xfrm>
            <a:off x="6238598" y="1625694"/>
            <a:ext cx="5942602" cy="4954592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410EC5E-7903-4D80-B645-587509110F3B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042311" y="1280043"/>
            <a:ext cx="2876817" cy="2726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2EDD1D37-B862-41B3-A024-A8F29AE29D08}"/>
              </a:ext>
            </a:extLst>
          </p:cNvPr>
          <p:cNvSpPr/>
          <p:nvPr/>
        </p:nvSpPr>
        <p:spPr>
          <a:xfrm>
            <a:off x="8779304" y="3889563"/>
            <a:ext cx="954776" cy="8004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565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81D9C2-36E0-42EF-8E46-61FB25C1A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1486800"/>
            <a:ext cx="5763428" cy="523238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454F54-BC64-43FF-B0A6-27ED34F357F1}"/>
              </a:ext>
            </a:extLst>
          </p:cNvPr>
          <p:cNvSpPr txBox="1"/>
          <p:nvPr/>
        </p:nvSpPr>
        <p:spPr>
          <a:xfrm>
            <a:off x="0" y="232288"/>
            <a:ext cx="12192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 err="1">
                <a:latin typeface="Corbel" panose="020B0503020204020204" pitchFamily="34" charset="0"/>
              </a:rPr>
              <a:t>you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should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try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to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place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it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about</a:t>
            </a:r>
            <a:r>
              <a:rPr lang="de-DE" sz="2800" dirty="0">
                <a:latin typeface="Corbel" panose="020B0503020204020204" pitchFamily="34" charset="0"/>
              </a:rPr>
              <a:t> </a:t>
            </a:r>
            <a:r>
              <a:rPr lang="de-DE" sz="2800" dirty="0" err="1">
                <a:latin typeface="Corbel" panose="020B0503020204020204" pitchFamily="34" charset="0"/>
              </a:rPr>
              <a:t>here</a:t>
            </a:r>
            <a:endParaRPr lang="de-AT" sz="2800" dirty="0">
              <a:latin typeface="Corbel" panose="020B0503020204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A2EFE30-6774-46F1-BF88-9C36D5A5B7C1}"/>
              </a:ext>
            </a:extLst>
          </p:cNvPr>
          <p:cNvCxnSpPr>
            <a:cxnSpLocks/>
            <a:endCxn id="14" idx="7"/>
          </p:cNvCxnSpPr>
          <p:nvPr/>
        </p:nvCxnSpPr>
        <p:spPr>
          <a:xfrm flipH="1">
            <a:off x="2501483" y="1280043"/>
            <a:ext cx="3127246" cy="2406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BAEEABF6-0556-480C-BF3A-14A4D08556E1}"/>
              </a:ext>
            </a:extLst>
          </p:cNvPr>
          <p:cNvSpPr/>
          <p:nvPr/>
        </p:nvSpPr>
        <p:spPr>
          <a:xfrm>
            <a:off x="1702059" y="3545328"/>
            <a:ext cx="936584" cy="966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200BBB-8450-4365-B270-3D8ABA4D8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6" t="14118" r="2978" b="20274"/>
          <a:stretch/>
        </p:blipFill>
        <p:spPr>
          <a:xfrm>
            <a:off x="6238598" y="1625694"/>
            <a:ext cx="5942602" cy="4954592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410EC5E-7903-4D80-B645-587509110F3B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679119" y="1280042"/>
            <a:ext cx="2580117" cy="23676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2EDD1D37-B862-41B3-A024-A8F29AE29D08}"/>
              </a:ext>
            </a:extLst>
          </p:cNvPr>
          <p:cNvSpPr/>
          <p:nvPr/>
        </p:nvSpPr>
        <p:spPr>
          <a:xfrm>
            <a:off x="8119412" y="3530516"/>
            <a:ext cx="954776" cy="8004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1286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1522531" y="117004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tx1"/>
                </a:solidFill>
                <a:latin typeface="Corbel" panose="020B0503020204020204" pitchFamily="34" charset="0"/>
              </a:rPr>
              <a:t>Thank you for your attention.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968208" y="1157432"/>
            <a:ext cx="3960440" cy="144016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7EC6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7EC6"/>
              </a:buClr>
              <a:buFont typeface="Wingdings" charset="0"/>
              <a:buChar char="p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400"/>
              </a:spcBef>
              <a:defRPr/>
            </a:pPr>
            <a:r>
              <a:rPr lang="de-AT" dirty="0">
                <a:latin typeface="Corbel" panose="020B0503020204020204" pitchFamily="34" charset="0"/>
              </a:rPr>
              <a:t>Christian Rodemund</a:t>
            </a:r>
            <a:endParaRPr lang="de-AT" baseline="30000" dirty="0">
              <a:latin typeface="Corbel" panose="020B0503020204020204" pitchFamily="34" charset="0"/>
            </a:endParaRPr>
          </a:p>
          <a:p>
            <a:pPr eaLnBrk="1" hangingPunct="1">
              <a:spcBef>
                <a:spcPts val="400"/>
              </a:spcBef>
              <a:defRPr/>
            </a:pPr>
            <a:r>
              <a:rPr lang="de-AT" sz="1800" i="1" dirty="0">
                <a:latin typeface="Corbel" panose="020B0503020204020204" pitchFamily="34" charset="0"/>
              </a:rPr>
              <a:t>Trauma </a:t>
            </a:r>
            <a:r>
              <a:rPr lang="de-AT" sz="1800" i="1" dirty="0" err="1">
                <a:latin typeface="Corbel" panose="020B0503020204020204" pitchFamily="34" charset="0"/>
              </a:rPr>
              <a:t>center</a:t>
            </a:r>
            <a:r>
              <a:rPr lang="de-AT" sz="1800" i="1" dirty="0">
                <a:latin typeface="Corbel" panose="020B0503020204020204" pitchFamily="34" charset="0"/>
              </a:rPr>
              <a:t>  Linz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de-AT" sz="1800" i="1" dirty="0">
                <a:latin typeface="Corbel" panose="020B0503020204020204" pitchFamily="34" charset="0"/>
                <a:hlinkClick r:id="rId2"/>
              </a:rPr>
              <a:t>christian.rodemund@auva.at</a:t>
            </a:r>
            <a:endParaRPr lang="de-AT" sz="1800" i="1" dirty="0">
              <a:latin typeface="Corbel" panose="020B0503020204020204" pitchFamily="34" charset="0"/>
            </a:endParaRPr>
          </a:p>
          <a:p>
            <a:pPr eaLnBrk="1" hangingPunct="1">
              <a:spcBef>
                <a:spcPts val="400"/>
              </a:spcBef>
              <a:defRPr/>
            </a:pPr>
            <a:endParaRPr lang="de-AT" sz="1800" i="1" dirty="0">
              <a:latin typeface="Corbel" panose="020B0503020204020204" pitchFamily="34" charset="0"/>
            </a:endParaRPr>
          </a:p>
          <a:p>
            <a:pPr eaLnBrk="1" hangingPunct="1">
              <a:spcBef>
                <a:spcPts val="400"/>
              </a:spcBef>
              <a:defRPr/>
            </a:pPr>
            <a:r>
              <a:rPr lang="de-AT" dirty="0">
                <a:latin typeface="Corbel" panose="020B0503020204020204" pitchFamily="34" charset="0"/>
              </a:rPr>
              <a:t>Georg </a:t>
            </a:r>
            <a:r>
              <a:rPr lang="de-AT" dirty="0" err="1">
                <a:latin typeface="Corbel" panose="020B0503020204020204" pitchFamily="34" charset="0"/>
              </a:rPr>
              <a:t>Mattiassich</a:t>
            </a:r>
            <a:endParaRPr lang="de-AT" baseline="30000" dirty="0">
              <a:latin typeface="Corbel" panose="020B0503020204020204" pitchFamily="34" charset="0"/>
            </a:endParaRPr>
          </a:p>
          <a:p>
            <a:pPr eaLnBrk="1" hangingPunct="1">
              <a:spcBef>
                <a:spcPts val="400"/>
              </a:spcBef>
              <a:defRPr/>
            </a:pPr>
            <a:r>
              <a:rPr lang="de-AT" sz="1800" i="1" dirty="0">
                <a:latin typeface="Corbel" panose="020B0503020204020204" pitchFamily="34" charset="0"/>
              </a:rPr>
              <a:t>Trauma </a:t>
            </a:r>
            <a:r>
              <a:rPr lang="de-AT" sz="1800" i="1" dirty="0" err="1">
                <a:latin typeface="Corbel" panose="020B0503020204020204" pitchFamily="34" charset="0"/>
              </a:rPr>
              <a:t>center</a:t>
            </a:r>
            <a:r>
              <a:rPr lang="de-AT" sz="1800" i="1" dirty="0">
                <a:latin typeface="Corbel" panose="020B0503020204020204" pitchFamily="34" charset="0"/>
              </a:rPr>
              <a:t>  Graz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de-AT" sz="1800" i="1" dirty="0">
                <a:latin typeface="Corbel" panose="020B0503020204020204" pitchFamily="34" charset="0"/>
                <a:hlinkClick r:id="rId3"/>
              </a:rPr>
              <a:t>georg.mattiassich@auva.at</a:t>
            </a:r>
            <a:endParaRPr lang="de-AT" sz="1800" i="1" dirty="0">
              <a:latin typeface="Corbel" panose="020B0503020204020204" pitchFamily="34" charset="0"/>
            </a:endParaRPr>
          </a:p>
          <a:p>
            <a:pPr eaLnBrk="1" hangingPunct="1">
              <a:spcBef>
                <a:spcPts val="400"/>
              </a:spcBef>
              <a:defRPr/>
            </a:pPr>
            <a:br>
              <a:rPr lang="de-AT" sz="1800" i="1" dirty="0">
                <a:latin typeface="Corbel" panose="020B0503020204020204" pitchFamily="34" charset="0"/>
              </a:rPr>
            </a:br>
            <a:endParaRPr lang="de-AT" sz="1600" i="1" dirty="0">
              <a:latin typeface="Arial" charset="0"/>
            </a:endParaRPr>
          </a:p>
          <a:p>
            <a:pPr eaLnBrk="1" hangingPunct="1">
              <a:spcBef>
                <a:spcPts val="400"/>
              </a:spcBef>
              <a:defRPr/>
            </a:pPr>
            <a:r>
              <a:rPr lang="de-AT" sz="1600" i="1" dirty="0">
                <a:latin typeface="Arial" charset="0"/>
              </a:rPr>
              <a:t>www.calcaneal-fracture.com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7968208" y="5903009"/>
            <a:ext cx="3851919" cy="39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37EC6"/>
                </a:solidFill>
                <a:latin typeface="Arial" charset="0"/>
              </a:defRPr>
            </a:lvl9pPr>
          </a:lstStyle>
          <a:p>
            <a:pPr algn="ctr"/>
            <a:r>
              <a:rPr lang="de-DE" sz="1600" b="1" kern="0" dirty="0"/>
              <a:t>www.auva.at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988037"/>
            <a:ext cx="5545288" cy="49149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/>
          <a:stretch/>
        </p:blipFill>
        <p:spPr>
          <a:xfrm>
            <a:off x="646432" y="1334849"/>
            <a:ext cx="4392321" cy="518457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86C6952-9B45-4D3D-B91F-92EDF9829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61" y="4909064"/>
            <a:ext cx="1934534" cy="9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4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8CD9E6D-9E01-4AEF-B6C7-A422F703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68" y="315021"/>
            <a:ext cx="10449261" cy="49849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34CD4DE-039B-46B0-B8CE-1CE3C440CEC7}"/>
              </a:ext>
            </a:extLst>
          </p:cNvPr>
          <p:cNvSpPr txBox="1"/>
          <p:nvPr/>
        </p:nvSpPr>
        <p:spPr>
          <a:xfrm>
            <a:off x="3004865" y="5396749"/>
            <a:ext cx="6182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rebuchet MS" panose="020B0603020202020204" pitchFamily="34" charset="0"/>
                <a:hlinkClick r:id="rId3"/>
              </a:rPr>
              <a:t>www.calcaneal–fracture.com</a:t>
            </a:r>
            <a:endParaRPr lang="en-US" sz="3600" dirty="0">
              <a:latin typeface="Trebuchet MS" panose="020B0603020202020204" pitchFamily="34" charset="0"/>
            </a:endParaRPr>
          </a:p>
          <a:p>
            <a:pPr algn="ctr"/>
            <a:r>
              <a:rPr lang="en-US" sz="2400" dirty="0">
                <a:latin typeface="Trebuchet MS" panose="020B0603020202020204" pitchFamily="34" charset="0"/>
              </a:rPr>
              <a:t>visit us – join us</a:t>
            </a:r>
          </a:p>
        </p:txBody>
      </p:sp>
    </p:spTree>
    <p:extLst>
      <p:ext uri="{BB962C8B-B14F-4D97-AF65-F5344CB8AC3E}">
        <p14:creationId xmlns:p14="http://schemas.microsoft.com/office/powerpoint/2010/main" val="197564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4AFF63C-231D-4F36-898B-9FDB3C5BB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870"/>
          <a:stretch/>
        </p:blipFill>
        <p:spPr>
          <a:xfrm>
            <a:off x="2125394" y="508959"/>
            <a:ext cx="7683684" cy="63490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164A89-7FE6-4F97-AFEB-0D16499EB7C9}"/>
              </a:ext>
            </a:extLst>
          </p:cNvPr>
          <p:cNvSpPr txBox="1"/>
          <p:nvPr/>
        </p:nvSpPr>
        <p:spPr>
          <a:xfrm>
            <a:off x="2646833" y="335647"/>
            <a:ext cx="65582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800" dirty="0"/>
              <a:t>Case report </a:t>
            </a:r>
            <a:r>
              <a:rPr lang="de-DE" sz="2800" dirty="0" err="1"/>
              <a:t>showing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importance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extension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reduction</a:t>
            </a:r>
            <a:r>
              <a:rPr lang="de-DE" sz="2800" dirty="0"/>
              <a:t> </a:t>
            </a:r>
            <a:endParaRPr lang="de-AT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23F06B-6AFD-4C42-803F-00CCE063BD62}"/>
              </a:ext>
            </a:extLst>
          </p:cNvPr>
          <p:cNvSpPr txBox="1"/>
          <p:nvPr/>
        </p:nvSpPr>
        <p:spPr>
          <a:xfrm>
            <a:off x="221412" y="1447459"/>
            <a:ext cx="249941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400" dirty="0"/>
              <a:t>Outcome</a:t>
            </a:r>
          </a:p>
          <a:p>
            <a:pPr algn="ctr"/>
            <a:r>
              <a:rPr lang="de-DE" sz="2400" dirty="0" err="1">
                <a:latin typeface="Corbel" panose="020B0503020204020204" pitchFamily="34" charset="0"/>
              </a:rPr>
              <a:t>surgery</a:t>
            </a:r>
            <a:r>
              <a:rPr lang="de-DE" sz="2400" dirty="0">
                <a:latin typeface="Corbel" panose="020B0503020204020204" pitchFamily="34" charset="0"/>
              </a:rPr>
              <a:t> in</a:t>
            </a:r>
          </a:p>
          <a:p>
            <a:pPr algn="ctr"/>
            <a:r>
              <a:rPr lang="de-DE" sz="2400" dirty="0">
                <a:latin typeface="Corbel" panose="020B0503020204020204" pitchFamily="34" charset="0"/>
              </a:rPr>
              <a:t>„minimal invasive</a:t>
            </a:r>
          </a:p>
          <a:p>
            <a:pPr algn="ctr"/>
            <a:r>
              <a:rPr lang="de-DE" sz="2400" dirty="0" err="1">
                <a:latin typeface="Corbel" panose="020B0503020204020204" pitchFamily="34" charset="0"/>
              </a:rPr>
              <a:t>technique</a:t>
            </a:r>
            <a:r>
              <a:rPr lang="de-DE" sz="2400" dirty="0">
                <a:latin typeface="Corbel" panose="020B0503020204020204" pitchFamily="34" charset="0"/>
              </a:rPr>
              <a:t>“</a:t>
            </a:r>
          </a:p>
          <a:p>
            <a:pPr algn="ctr"/>
            <a:endParaRPr lang="de-DE" sz="2400" dirty="0">
              <a:latin typeface="Corbel" panose="020B0503020204020204" pitchFamily="34" charset="0"/>
            </a:endParaRPr>
          </a:p>
          <a:p>
            <a:pPr algn="ctr"/>
            <a:r>
              <a:rPr lang="de-DE" sz="2400" dirty="0" err="1">
                <a:latin typeface="Corbel" panose="020B0503020204020204" pitchFamily="34" charset="0"/>
              </a:rPr>
              <a:t>no</a:t>
            </a:r>
            <a:r>
              <a:rPr lang="de-DE" sz="2400" dirty="0">
                <a:latin typeface="Corbel" panose="020B0503020204020204" pitchFamily="34" charset="0"/>
              </a:rPr>
              <a:t> </a:t>
            </a:r>
            <a:r>
              <a:rPr lang="de-DE" sz="2400" dirty="0" err="1">
                <a:latin typeface="Corbel" panose="020B0503020204020204" pitchFamily="34" charset="0"/>
              </a:rPr>
              <a:t>good</a:t>
            </a:r>
            <a:r>
              <a:rPr lang="de-DE" sz="2400" dirty="0">
                <a:latin typeface="Corbel" panose="020B0503020204020204" pitchFamily="34" charset="0"/>
              </a:rPr>
              <a:t> </a:t>
            </a:r>
            <a:r>
              <a:rPr lang="de-DE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2281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3200" dirty="0" err="1">
                <a:latin typeface="Corbel" panose="020B0503020204020204" pitchFamily="34" charset="0"/>
              </a:rPr>
              <a:t>comparison</a:t>
            </a:r>
            <a:endParaRPr lang="de-AT" sz="32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1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E16E05EC-4716-456A-AE6B-EE43F9CF46C5}"/>
              </a:ext>
            </a:extLst>
          </p:cNvPr>
          <p:cNvSpPr txBox="1"/>
          <p:nvPr/>
        </p:nvSpPr>
        <p:spPr>
          <a:xfrm>
            <a:off x="1785258" y="3012628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Corbel" panose="020B0503020204020204" pitchFamily="34" charset="0"/>
              </a:rPr>
              <a:t>axial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D85E012-6C49-4302-9654-7DA520C92FFA}"/>
              </a:ext>
            </a:extLst>
          </p:cNvPr>
          <p:cNvSpPr txBox="1"/>
          <p:nvPr/>
        </p:nvSpPr>
        <p:spPr>
          <a:xfrm>
            <a:off x="6312726" y="3012627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Corbel" panose="020B0503020204020204" pitchFamily="34" charset="0"/>
              </a:rPr>
              <a:t>medial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379B738-CBD7-43E7-A6BF-590AF6755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5" y="2065571"/>
            <a:ext cx="3683230" cy="478622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89B3908-11FE-4776-9AB7-C6F3A1D24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t="12531" r="1904"/>
          <a:stretch/>
        </p:blipFill>
        <p:spPr>
          <a:xfrm>
            <a:off x="6496051" y="2065570"/>
            <a:ext cx="4171951" cy="480659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E48FDCB-5972-4F02-ABEC-223961AF71E1}"/>
              </a:ext>
            </a:extLst>
          </p:cNvPr>
          <p:cNvSpPr txBox="1"/>
          <p:nvPr/>
        </p:nvSpPr>
        <p:spPr>
          <a:xfrm>
            <a:off x="4846293" y="929874"/>
            <a:ext cx="249941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400" dirty="0" err="1"/>
              <a:t>fracture</a:t>
            </a:r>
            <a:r>
              <a:rPr lang="de-DE" sz="2400" dirty="0"/>
              <a:t> </a:t>
            </a:r>
            <a:r>
              <a:rPr lang="de-DE" sz="2400" dirty="0" err="1"/>
              <a:t>situation</a:t>
            </a:r>
            <a:endParaRPr lang="de-DE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441BD15-51D3-4782-AF62-60B81208FA3F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3200" dirty="0" err="1">
                <a:latin typeface="Corbel" panose="020B0503020204020204" pitchFamily="34" charset="0"/>
              </a:rPr>
              <a:t>analysis</a:t>
            </a:r>
            <a:endParaRPr lang="de-AT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7063915-5604-489A-A35D-28A2900AD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2" r="30674"/>
          <a:stretch/>
        </p:blipFill>
        <p:spPr>
          <a:xfrm>
            <a:off x="5753101" y="2547263"/>
            <a:ext cx="4914899" cy="43499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413127B-B496-4F4D-83C1-0EEF78EF6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5" y="2065571"/>
            <a:ext cx="3683230" cy="478622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9CAC234-1760-4E1B-A12B-8E6A3E58C5A7}"/>
              </a:ext>
            </a:extLst>
          </p:cNvPr>
          <p:cNvSpPr txBox="1"/>
          <p:nvPr/>
        </p:nvSpPr>
        <p:spPr>
          <a:xfrm>
            <a:off x="1785258" y="3012628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Corbel" panose="020B0503020204020204" pitchFamily="34" charset="0"/>
              </a:rPr>
              <a:t>axial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296373D-5215-4825-80B4-C551813A211A}"/>
              </a:ext>
            </a:extLst>
          </p:cNvPr>
          <p:cNvSpPr txBox="1"/>
          <p:nvPr/>
        </p:nvSpPr>
        <p:spPr>
          <a:xfrm>
            <a:off x="6312727" y="3012627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Corbel" panose="020B0503020204020204" pitchFamily="34" charset="0"/>
              </a:rPr>
              <a:t>lateral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38B7F84-02F5-41FE-B1F6-8EE173D42D81}"/>
              </a:ext>
            </a:extLst>
          </p:cNvPr>
          <p:cNvSpPr txBox="1"/>
          <p:nvPr/>
        </p:nvSpPr>
        <p:spPr>
          <a:xfrm>
            <a:off x="4846293" y="929874"/>
            <a:ext cx="249941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2400" dirty="0" err="1"/>
              <a:t>fracture</a:t>
            </a:r>
            <a:r>
              <a:rPr lang="de-DE" sz="2400" dirty="0"/>
              <a:t> </a:t>
            </a:r>
            <a:r>
              <a:rPr lang="de-DE" sz="2400" dirty="0" err="1"/>
              <a:t>situation</a:t>
            </a:r>
            <a:endParaRPr lang="de-DE" sz="2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079083F-3CC0-4112-9BA6-5006F39CA2B2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3200" dirty="0" err="1">
                <a:latin typeface="Corbel" panose="020B0503020204020204" pitchFamily="34" charset="0"/>
              </a:rPr>
              <a:t>analysis</a:t>
            </a:r>
            <a:endParaRPr lang="de-AT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0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3200" dirty="0" err="1">
                <a:latin typeface="Corbel" panose="020B0503020204020204" pitchFamily="34" charset="0"/>
              </a:rPr>
              <a:t>comparison</a:t>
            </a:r>
            <a:endParaRPr lang="de-AT" sz="32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9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3200" dirty="0" err="1">
                <a:latin typeface="Corbel" panose="020B0503020204020204" pitchFamily="34" charset="0"/>
              </a:rPr>
              <a:t>analysis</a:t>
            </a:r>
            <a:endParaRPr lang="de-AT" sz="3200" dirty="0">
              <a:latin typeface="Corbel" panose="020B05030202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E9FC0-BD8F-49FC-A81E-F7D5057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4"/>
            <a:ext cx="5724396" cy="51969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20A58E-DED5-4411-B255-58357F5370E0}"/>
              </a:ext>
            </a:extLst>
          </p:cNvPr>
          <p:cNvSpPr txBox="1"/>
          <p:nvPr/>
        </p:nvSpPr>
        <p:spPr>
          <a:xfrm>
            <a:off x="2201601" y="8183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outcome</a:t>
            </a:r>
            <a:endParaRPr lang="de-AT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8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9AC8224-EB57-4626-AA11-49F6A0F439A3}"/>
              </a:ext>
            </a:extLst>
          </p:cNvPr>
          <p:cNvSpPr txBox="1"/>
          <p:nvPr/>
        </p:nvSpPr>
        <p:spPr>
          <a:xfrm>
            <a:off x="8669205" y="818378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fracture</a:t>
            </a:r>
            <a:endParaRPr lang="de-AT" sz="2400" dirty="0">
              <a:latin typeface="Corbel" panose="020B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8824CB-F388-48B9-BB70-3CA4EBA1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r="30674"/>
          <a:stretch/>
        </p:blipFill>
        <p:spPr>
          <a:xfrm>
            <a:off x="5781776" y="1838031"/>
            <a:ext cx="5847498" cy="50199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0CCA3D-66C0-4E32-AFCF-5AB08222E196}"/>
              </a:ext>
            </a:extLst>
          </p:cNvPr>
          <p:cNvSpPr txBox="1"/>
          <p:nvPr/>
        </p:nvSpPr>
        <p:spPr>
          <a:xfrm>
            <a:off x="1524000" y="232288"/>
            <a:ext cx="91440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sz="3200" dirty="0" err="1">
                <a:latin typeface="Corbel" panose="020B0503020204020204" pitchFamily="34" charset="0"/>
              </a:rPr>
              <a:t>analysis</a:t>
            </a:r>
            <a:endParaRPr lang="de-AT" sz="3200" dirty="0">
              <a:latin typeface="Corbel" panose="020B0503020204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ABA2A0-A08F-48C9-A845-530D734C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44" y="871152"/>
            <a:ext cx="3484929" cy="23926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3C1673-B010-4630-BAB7-513AF9EC1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44" y="3682991"/>
            <a:ext cx="4077812" cy="25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TA blau Vide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A blau Video" id="{09796B93-C178-4E13-A69D-93CAD0D99367}" vid="{38A2C9AE-8900-4FB8-A9B1-4FEB7095D64F}"/>
    </a:ext>
  </a:extLst>
</a:theme>
</file>

<file path=ppt/theme/theme10.xml><?xml version="1.0" encoding="utf-8"?>
<a:theme xmlns:a="http://schemas.openxmlformats.org/drawingml/2006/main" name="3_Office-Design">
  <a:themeElements>
    <a:clrScheme name="1_Office-Design 2">
      <a:dk1>
        <a:srgbClr val="000000"/>
      </a:dk1>
      <a:lt1>
        <a:srgbClr val="FFFFFF"/>
      </a:lt1>
      <a:dk2>
        <a:srgbClr val="237EC6"/>
      </a:dk2>
      <a:lt2>
        <a:srgbClr val="EEECE1"/>
      </a:lt2>
      <a:accent1>
        <a:srgbClr val="D1E5F9"/>
      </a:accent1>
      <a:accent2>
        <a:srgbClr val="C60086"/>
      </a:accent2>
      <a:accent3>
        <a:srgbClr val="FFFFFF"/>
      </a:accent3>
      <a:accent4>
        <a:srgbClr val="000000"/>
      </a:accent4>
      <a:accent5>
        <a:srgbClr val="E5F0FB"/>
      </a:accent5>
      <a:accent6>
        <a:srgbClr val="B30079"/>
      </a:accent6>
      <a:hlink>
        <a:srgbClr val="0AA1E3"/>
      </a:hlink>
      <a:folHlink>
        <a:srgbClr val="D0DC2D"/>
      </a:folHlink>
    </a:clrScheme>
    <a:fontScheme name="1_Office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000000"/>
        </a:dk1>
        <a:lt1>
          <a:srgbClr val="FFFFFF"/>
        </a:lt1>
        <a:dk2>
          <a:srgbClr val="237EC6"/>
        </a:dk2>
        <a:lt2>
          <a:srgbClr val="EEECE1"/>
        </a:lt2>
        <a:accent1>
          <a:srgbClr val="D1E5F9"/>
        </a:accent1>
        <a:accent2>
          <a:srgbClr val="C60086"/>
        </a:accent2>
        <a:accent3>
          <a:srgbClr val="FFFFFF"/>
        </a:accent3>
        <a:accent4>
          <a:srgbClr val="000000"/>
        </a:accent4>
        <a:accent5>
          <a:srgbClr val="E5F0FB"/>
        </a:accent5>
        <a:accent6>
          <a:srgbClr val="B30079"/>
        </a:accent6>
        <a:hlink>
          <a:srgbClr val="0AA1E3"/>
        </a:hlink>
        <a:folHlink>
          <a:srgbClr val="D0D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A Vorlage.potx" id="{3FD0D475-4AEF-4DB5-89F5-AEB96B8E80DC}" vid="{8CA11027-4A45-4615-AA77-0C349C742DEF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VA Designe">
  <a:themeElements>
    <a:clrScheme name="AUVA CD 2010 2">
      <a:dk1>
        <a:srgbClr val="000000"/>
      </a:dk1>
      <a:lt1>
        <a:srgbClr val="FFFFFF"/>
      </a:lt1>
      <a:dk2>
        <a:srgbClr val="237EC6"/>
      </a:dk2>
      <a:lt2>
        <a:srgbClr val="EEECE1"/>
      </a:lt2>
      <a:accent1>
        <a:srgbClr val="D1E5F9"/>
      </a:accent1>
      <a:accent2>
        <a:srgbClr val="C60086"/>
      </a:accent2>
      <a:accent3>
        <a:srgbClr val="FFFFFF"/>
      </a:accent3>
      <a:accent4>
        <a:srgbClr val="000000"/>
      </a:accent4>
      <a:accent5>
        <a:srgbClr val="E5F0FB"/>
      </a:accent5>
      <a:accent6>
        <a:srgbClr val="B30079"/>
      </a:accent6>
      <a:hlink>
        <a:srgbClr val="0AA1E3"/>
      </a:hlink>
      <a:folHlink>
        <a:srgbClr val="D0DC2D"/>
      </a:folHlink>
    </a:clrScheme>
    <a:fontScheme name="AUVA CD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VA CD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VA CD 2010 2">
        <a:dk1>
          <a:srgbClr val="000000"/>
        </a:dk1>
        <a:lt1>
          <a:srgbClr val="FFFFFF"/>
        </a:lt1>
        <a:dk2>
          <a:srgbClr val="237EC6"/>
        </a:dk2>
        <a:lt2>
          <a:srgbClr val="EEECE1"/>
        </a:lt2>
        <a:accent1>
          <a:srgbClr val="D1E5F9"/>
        </a:accent1>
        <a:accent2>
          <a:srgbClr val="C60086"/>
        </a:accent2>
        <a:accent3>
          <a:srgbClr val="FFFFFF"/>
        </a:accent3>
        <a:accent4>
          <a:srgbClr val="000000"/>
        </a:accent4>
        <a:accent5>
          <a:srgbClr val="E5F0FB"/>
        </a:accent5>
        <a:accent6>
          <a:srgbClr val="B30079"/>
        </a:accent6>
        <a:hlink>
          <a:srgbClr val="0AA1E3"/>
        </a:hlink>
        <a:folHlink>
          <a:srgbClr val="D0D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A Vorlage.potx" id="{3FD0D475-4AEF-4DB5-89F5-AEB96B8E80DC}" vid="{3221F5EC-78CF-48F4-9E8C-DDB44C99F81A}"/>
    </a:ext>
  </a:extLst>
</a:theme>
</file>

<file path=ppt/theme/theme3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A Vorlage.potx" id="{3FD0D475-4AEF-4DB5-89F5-AEB96B8E80DC}" vid="{A9938FF1-3D78-44D4-AB6F-9CABC0C0A7AC}"/>
    </a:ext>
  </a:extLst>
</a:theme>
</file>

<file path=ppt/theme/theme4.xml><?xml version="1.0" encoding="utf-8"?>
<a:theme xmlns:a="http://schemas.openxmlformats.org/drawingml/2006/main" name="1_Office-Design">
  <a:themeElements>
    <a:clrScheme name="1_Office-Design 2">
      <a:dk1>
        <a:srgbClr val="000000"/>
      </a:dk1>
      <a:lt1>
        <a:srgbClr val="FFFFFF"/>
      </a:lt1>
      <a:dk2>
        <a:srgbClr val="237EC6"/>
      </a:dk2>
      <a:lt2>
        <a:srgbClr val="EEECE1"/>
      </a:lt2>
      <a:accent1>
        <a:srgbClr val="D1E5F9"/>
      </a:accent1>
      <a:accent2>
        <a:srgbClr val="C60086"/>
      </a:accent2>
      <a:accent3>
        <a:srgbClr val="FFFFFF"/>
      </a:accent3>
      <a:accent4>
        <a:srgbClr val="000000"/>
      </a:accent4>
      <a:accent5>
        <a:srgbClr val="E5F0FB"/>
      </a:accent5>
      <a:accent6>
        <a:srgbClr val="B30079"/>
      </a:accent6>
      <a:hlink>
        <a:srgbClr val="0AA1E3"/>
      </a:hlink>
      <a:folHlink>
        <a:srgbClr val="D0DC2D"/>
      </a:folHlink>
    </a:clrScheme>
    <a:fontScheme name="1_Office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000000"/>
        </a:dk1>
        <a:lt1>
          <a:srgbClr val="FFFFFF"/>
        </a:lt1>
        <a:dk2>
          <a:srgbClr val="237EC6"/>
        </a:dk2>
        <a:lt2>
          <a:srgbClr val="EEECE1"/>
        </a:lt2>
        <a:accent1>
          <a:srgbClr val="D1E5F9"/>
        </a:accent1>
        <a:accent2>
          <a:srgbClr val="C60086"/>
        </a:accent2>
        <a:accent3>
          <a:srgbClr val="FFFFFF"/>
        </a:accent3>
        <a:accent4>
          <a:srgbClr val="000000"/>
        </a:accent4>
        <a:accent5>
          <a:srgbClr val="E5F0FB"/>
        </a:accent5>
        <a:accent6>
          <a:srgbClr val="B30079"/>
        </a:accent6>
        <a:hlink>
          <a:srgbClr val="0AA1E3"/>
        </a:hlink>
        <a:folHlink>
          <a:srgbClr val="D0D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A Vorlage.potx" id="{3FD0D475-4AEF-4DB5-89F5-AEB96B8E80DC}" vid="{BCD463E5-99FC-4B27-AAA0-53A510FFABAD}"/>
    </a:ext>
  </a:extLst>
</a:theme>
</file>

<file path=ppt/theme/theme5.xml><?xml version="1.0" encoding="utf-8"?>
<a:theme xmlns:a="http://schemas.openxmlformats.org/drawingml/2006/main" name="1_AUVA Designe">
  <a:themeElements>
    <a:clrScheme name="AUVA CD 2010 2">
      <a:dk1>
        <a:srgbClr val="000000"/>
      </a:dk1>
      <a:lt1>
        <a:srgbClr val="FFFFFF"/>
      </a:lt1>
      <a:dk2>
        <a:srgbClr val="237EC6"/>
      </a:dk2>
      <a:lt2>
        <a:srgbClr val="EEECE1"/>
      </a:lt2>
      <a:accent1>
        <a:srgbClr val="D1E5F9"/>
      </a:accent1>
      <a:accent2>
        <a:srgbClr val="C60086"/>
      </a:accent2>
      <a:accent3>
        <a:srgbClr val="FFFFFF"/>
      </a:accent3>
      <a:accent4>
        <a:srgbClr val="000000"/>
      </a:accent4>
      <a:accent5>
        <a:srgbClr val="E5F0FB"/>
      </a:accent5>
      <a:accent6>
        <a:srgbClr val="B30079"/>
      </a:accent6>
      <a:hlink>
        <a:srgbClr val="0AA1E3"/>
      </a:hlink>
      <a:folHlink>
        <a:srgbClr val="D0DC2D"/>
      </a:folHlink>
    </a:clrScheme>
    <a:fontScheme name="AUVA CD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VA CD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VA CD 2010 2">
        <a:dk1>
          <a:srgbClr val="000000"/>
        </a:dk1>
        <a:lt1>
          <a:srgbClr val="FFFFFF"/>
        </a:lt1>
        <a:dk2>
          <a:srgbClr val="237EC6"/>
        </a:dk2>
        <a:lt2>
          <a:srgbClr val="EEECE1"/>
        </a:lt2>
        <a:accent1>
          <a:srgbClr val="D1E5F9"/>
        </a:accent1>
        <a:accent2>
          <a:srgbClr val="C60086"/>
        </a:accent2>
        <a:accent3>
          <a:srgbClr val="FFFFFF"/>
        </a:accent3>
        <a:accent4>
          <a:srgbClr val="000000"/>
        </a:accent4>
        <a:accent5>
          <a:srgbClr val="E5F0FB"/>
        </a:accent5>
        <a:accent6>
          <a:srgbClr val="B30079"/>
        </a:accent6>
        <a:hlink>
          <a:srgbClr val="0AA1E3"/>
        </a:hlink>
        <a:folHlink>
          <a:srgbClr val="D0D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A Vorlage.potx" id="{3FD0D475-4AEF-4DB5-89F5-AEB96B8E80DC}" vid="{A8F5E3D4-A741-48AF-8ACC-3B50FA3FA6CB}"/>
    </a:ext>
  </a:extLst>
</a:theme>
</file>

<file path=ppt/theme/theme6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A Vorlage.potx" id="{3FD0D475-4AEF-4DB5-89F5-AEB96B8E80DC}" vid="{5DFFE4B4-F39C-4CB5-8757-5A172CEB3419}"/>
    </a:ext>
  </a:extLst>
</a:theme>
</file>

<file path=ppt/theme/theme7.xml><?xml version="1.0" encoding="utf-8"?>
<a:theme xmlns:a="http://schemas.openxmlformats.org/drawingml/2006/main" name="2_Office-Design">
  <a:themeElements>
    <a:clrScheme name="1_Office-Design 2">
      <a:dk1>
        <a:srgbClr val="000000"/>
      </a:dk1>
      <a:lt1>
        <a:srgbClr val="FFFFFF"/>
      </a:lt1>
      <a:dk2>
        <a:srgbClr val="237EC6"/>
      </a:dk2>
      <a:lt2>
        <a:srgbClr val="EEECE1"/>
      </a:lt2>
      <a:accent1>
        <a:srgbClr val="D1E5F9"/>
      </a:accent1>
      <a:accent2>
        <a:srgbClr val="C60086"/>
      </a:accent2>
      <a:accent3>
        <a:srgbClr val="FFFFFF"/>
      </a:accent3>
      <a:accent4>
        <a:srgbClr val="000000"/>
      </a:accent4>
      <a:accent5>
        <a:srgbClr val="E5F0FB"/>
      </a:accent5>
      <a:accent6>
        <a:srgbClr val="B30079"/>
      </a:accent6>
      <a:hlink>
        <a:srgbClr val="0AA1E3"/>
      </a:hlink>
      <a:folHlink>
        <a:srgbClr val="D0DC2D"/>
      </a:folHlink>
    </a:clrScheme>
    <a:fontScheme name="1_Office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000000"/>
        </a:dk1>
        <a:lt1>
          <a:srgbClr val="FFFFFF"/>
        </a:lt1>
        <a:dk2>
          <a:srgbClr val="237EC6"/>
        </a:dk2>
        <a:lt2>
          <a:srgbClr val="EEECE1"/>
        </a:lt2>
        <a:accent1>
          <a:srgbClr val="D1E5F9"/>
        </a:accent1>
        <a:accent2>
          <a:srgbClr val="C60086"/>
        </a:accent2>
        <a:accent3>
          <a:srgbClr val="FFFFFF"/>
        </a:accent3>
        <a:accent4>
          <a:srgbClr val="000000"/>
        </a:accent4>
        <a:accent5>
          <a:srgbClr val="E5F0FB"/>
        </a:accent5>
        <a:accent6>
          <a:srgbClr val="B30079"/>
        </a:accent6>
        <a:hlink>
          <a:srgbClr val="0AA1E3"/>
        </a:hlink>
        <a:folHlink>
          <a:srgbClr val="D0D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A Vorlage.potx" id="{3FD0D475-4AEF-4DB5-89F5-AEB96B8E80DC}" vid="{775541F3-F140-4B5D-A0E7-DECD6840CFCC}"/>
    </a:ext>
  </a:extLst>
</a:theme>
</file>

<file path=ppt/theme/theme8.xml><?xml version="1.0" encoding="utf-8"?>
<a:theme xmlns:a="http://schemas.openxmlformats.org/drawingml/2006/main" name="2_AUVA Designe">
  <a:themeElements>
    <a:clrScheme name="AUVA CD 2010 2">
      <a:dk1>
        <a:srgbClr val="000000"/>
      </a:dk1>
      <a:lt1>
        <a:srgbClr val="FFFFFF"/>
      </a:lt1>
      <a:dk2>
        <a:srgbClr val="237EC6"/>
      </a:dk2>
      <a:lt2>
        <a:srgbClr val="EEECE1"/>
      </a:lt2>
      <a:accent1>
        <a:srgbClr val="D1E5F9"/>
      </a:accent1>
      <a:accent2>
        <a:srgbClr val="C60086"/>
      </a:accent2>
      <a:accent3>
        <a:srgbClr val="FFFFFF"/>
      </a:accent3>
      <a:accent4>
        <a:srgbClr val="000000"/>
      </a:accent4>
      <a:accent5>
        <a:srgbClr val="E5F0FB"/>
      </a:accent5>
      <a:accent6>
        <a:srgbClr val="B30079"/>
      </a:accent6>
      <a:hlink>
        <a:srgbClr val="0AA1E3"/>
      </a:hlink>
      <a:folHlink>
        <a:srgbClr val="D0DC2D"/>
      </a:folHlink>
    </a:clrScheme>
    <a:fontScheme name="AUVA CD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VA CD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VA CD 2010 2">
        <a:dk1>
          <a:srgbClr val="000000"/>
        </a:dk1>
        <a:lt1>
          <a:srgbClr val="FFFFFF"/>
        </a:lt1>
        <a:dk2>
          <a:srgbClr val="237EC6"/>
        </a:dk2>
        <a:lt2>
          <a:srgbClr val="EEECE1"/>
        </a:lt2>
        <a:accent1>
          <a:srgbClr val="D1E5F9"/>
        </a:accent1>
        <a:accent2>
          <a:srgbClr val="C60086"/>
        </a:accent2>
        <a:accent3>
          <a:srgbClr val="FFFFFF"/>
        </a:accent3>
        <a:accent4>
          <a:srgbClr val="000000"/>
        </a:accent4>
        <a:accent5>
          <a:srgbClr val="E5F0FB"/>
        </a:accent5>
        <a:accent6>
          <a:srgbClr val="B30079"/>
        </a:accent6>
        <a:hlink>
          <a:srgbClr val="0AA1E3"/>
        </a:hlink>
        <a:folHlink>
          <a:srgbClr val="D0D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A Vorlage.potx" id="{3FD0D475-4AEF-4DB5-89F5-AEB96B8E80DC}" vid="{EAED41B5-0DB2-458C-A000-4ED2B22D60B2}"/>
    </a:ext>
  </a:extLst>
</a:theme>
</file>

<file path=ppt/theme/theme9.xml><?xml version="1.0" encoding="utf-8"?>
<a:theme xmlns:a="http://schemas.openxmlformats.org/drawingml/2006/main" name="3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A Vorlage.potx" id="{3FD0D475-4AEF-4DB5-89F5-AEB96B8E80DC}" vid="{FEDCD0A3-62EB-4F36-9C9C-66658AD96C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OTA blau Video</Template>
  <TotalTime>0</TotalTime>
  <Words>294</Words>
  <Application>Microsoft Office PowerPoint</Application>
  <PresentationFormat>Breitbild</PresentationFormat>
  <Paragraphs>95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27</vt:i4>
      </vt:variant>
    </vt:vector>
  </HeadingPairs>
  <TitlesOfParts>
    <vt:vector size="43" baseType="lpstr">
      <vt:lpstr>Arial</vt:lpstr>
      <vt:lpstr>Calibri</vt:lpstr>
      <vt:lpstr>Calibri Light</vt:lpstr>
      <vt:lpstr>Corbel</vt:lpstr>
      <vt:lpstr>Trebuchet MS</vt:lpstr>
      <vt:lpstr>Wingdings</vt:lpstr>
      <vt:lpstr>OTA blau Video</vt:lpstr>
      <vt:lpstr>AUVA Designe</vt:lpstr>
      <vt:lpstr>Benutzerdefiniertes Design</vt:lpstr>
      <vt:lpstr>1_Office-Design</vt:lpstr>
      <vt:lpstr>1_AUVA Designe</vt:lpstr>
      <vt:lpstr>1_Benutzerdefiniertes Design</vt:lpstr>
      <vt:lpstr>2_Office-Design</vt:lpstr>
      <vt:lpstr>2_AUVA Designe</vt:lpstr>
      <vt:lpstr>3_Benutzerdefiniertes Design</vt:lpstr>
      <vt:lpstr>3_Office-Design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Rodemund</dc:creator>
  <cp:lastModifiedBy>Christian</cp:lastModifiedBy>
  <cp:revision>60</cp:revision>
  <dcterms:created xsi:type="dcterms:W3CDTF">2017-10-10T06:59:00Z</dcterms:created>
  <dcterms:modified xsi:type="dcterms:W3CDTF">2021-03-27T16:08:18Z</dcterms:modified>
</cp:coreProperties>
</file>